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848" autoAdjust="0"/>
  </p:normalViewPr>
  <p:slideViewPr>
    <p:cSldViewPr snapToGrid="0" snapToObjects="1">
      <p:cViewPr varScale="1">
        <p:scale>
          <a:sx n="69" d="100"/>
          <a:sy n="69" d="100"/>
        </p:scale>
        <p:origin x="-96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SONALI SHARMA</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   January </a:t>
            </a:r>
            <a:r>
              <a:rPr lang="en-US" dirty="0" smtClean="0">
                <a:solidFill>
                  <a:schemeClr val="bg2"/>
                </a:solidFill>
                <a:latin typeface="Abadi" panose="020B0604020104020204" pitchFamily="34" charset="0"/>
                <a:ea typeface="SF Pro" pitchFamily="2" charset="0"/>
                <a:cs typeface="SF Pro" pitchFamily="2" charset="0"/>
              </a:rPr>
              <a:t>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2" y="1825625"/>
            <a:ext cx="5949444" cy="4052662"/>
          </a:xfrm>
          <a:prstGeom prst="rect">
            <a:avLst/>
          </a:prstGeom>
        </p:spPr>
        <p:txBody>
          <a:bodyPr/>
          <a:lstStyle/>
          <a:p>
            <a:r>
              <a:rPr lang="en-US" sz="2200" dirty="0" smtClean="0">
                <a:solidFill>
                  <a:schemeClr val="accent3">
                    <a:lumMod val="25000"/>
                  </a:schemeClr>
                </a:solidFill>
                <a:latin typeface="Abadi" panose="020B0604020104020204" pitchFamily="34" charset="0"/>
              </a:rPr>
              <a:t>We performed some exploratory data analysis to find patterns in the data and determine the label for training models.</a:t>
            </a:r>
          </a:p>
          <a:p>
            <a:r>
              <a:rPr lang="en-US" sz="2200" dirty="0" smtClean="0">
                <a:solidFill>
                  <a:schemeClr val="accent3">
                    <a:lumMod val="25000"/>
                  </a:schemeClr>
                </a:solidFill>
                <a:latin typeface="Abadi" panose="020B0604020104020204" pitchFamily="34" charset="0"/>
              </a:rPr>
              <a:t>Calculated the number of launches on each site and number of occurrence of each orbit.</a:t>
            </a:r>
          </a:p>
          <a:p>
            <a:r>
              <a:rPr lang="en-US" sz="2200" dirty="0" smtClean="0">
                <a:solidFill>
                  <a:schemeClr val="accent3">
                    <a:lumMod val="25000"/>
                  </a:schemeClr>
                </a:solidFill>
                <a:latin typeface="Abadi" panose="020B0604020104020204" pitchFamily="34" charset="0"/>
              </a:rPr>
              <a:t>Created a landing outcome label from outcome column</a:t>
            </a:r>
            <a:r>
              <a:rPr lang="en-US" sz="2200" dirty="0" smtClean="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The link for this notebook https://github.com/s-sharma22/project-repo.git</a:t>
            </a:r>
          </a:p>
          <a:p>
            <a:endParaRPr lang="en-US" sz="2200" dirty="0">
              <a:solidFill>
                <a:schemeClr val="accent3">
                  <a:lumMod val="25000"/>
                </a:schemeClr>
              </a:solidFill>
              <a:latin typeface="Abadi" panose="020B0604020104020204" pitchFamily="34" charset="0"/>
            </a:endParaRPr>
          </a:p>
          <a:p>
            <a:pPr marL="0" indent="0">
              <a:buNone/>
            </a:pPr>
            <a:endParaRPr lang="en-US" dirty="0" smtClean="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210" y="1825626"/>
            <a:ext cx="5114807" cy="4052660"/>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520213" y="1528354"/>
            <a:ext cx="4990010" cy="4648609"/>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Visualized the relationship between flight number and launch sites, payload and launch sites, success rate of each orbit type , flight number and orbit type and the launch success yearly trend.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for this notebook https://github.com/s-sharma22/project-repo.git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6" y="1528355"/>
            <a:ext cx="5727365" cy="4898856"/>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0" y="1506128"/>
            <a:ext cx="7944762" cy="4714563"/>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We loaded the </a:t>
            </a:r>
            <a:r>
              <a:rPr lang="en-US" sz="2200" dirty="0" err="1" smtClean="0">
                <a:solidFill>
                  <a:schemeClr val="accent3">
                    <a:lumMod val="25000"/>
                  </a:schemeClr>
                </a:solidFill>
                <a:latin typeface="Abadi"/>
              </a:rPr>
              <a:t>spacex</a:t>
            </a:r>
            <a:r>
              <a:rPr lang="en-US" sz="2200" dirty="0" smtClean="0">
                <a:solidFill>
                  <a:schemeClr val="accent3">
                    <a:lumMod val="25000"/>
                  </a:schemeClr>
                </a:solidFill>
                <a:latin typeface="Abadi"/>
              </a:rPr>
              <a:t> dataset using database console LOAD tool in DB2.</a:t>
            </a:r>
          </a:p>
          <a:p>
            <a:pPr>
              <a:lnSpc>
                <a:spcPct val="100000"/>
              </a:lnSpc>
              <a:spcBef>
                <a:spcPts val="1400"/>
              </a:spcBef>
            </a:pPr>
            <a:r>
              <a:rPr lang="en-US" sz="2200" dirty="0" smtClean="0">
                <a:solidFill>
                  <a:schemeClr val="accent3">
                    <a:lumMod val="25000"/>
                  </a:schemeClr>
                </a:solidFill>
                <a:latin typeface="Abadi"/>
              </a:rPr>
              <a:t>Wrote and execute the following SQL queries</a:t>
            </a:r>
          </a:p>
          <a:p>
            <a:pPr marL="0" indent="0">
              <a:lnSpc>
                <a:spcPct val="100000"/>
              </a:lnSpc>
              <a:spcBef>
                <a:spcPts val="1400"/>
              </a:spcBef>
              <a:buNone/>
            </a:pPr>
            <a:r>
              <a:rPr lang="en-US" sz="1800" dirty="0" smtClean="0">
                <a:solidFill>
                  <a:schemeClr val="accent3">
                    <a:lumMod val="25000"/>
                  </a:schemeClr>
                </a:solidFill>
                <a:latin typeface="Abadi"/>
              </a:rPr>
              <a:t>  - Names of unique launch sites in space mission.</a:t>
            </a:r>
          </a:p>
          <a:p>
            <a:pPr marL="0" indent="0">
              <a:lnSpc>
                <a:spcPct val="100000"/>
              </a:lnSpc>
              <a:spcBef>
                <a:spcPts val="1400"/>
              </a:spcBef>
              <a:buNone/>
            </a:pPr>
            <a:r>
              <a:rPr lang="en-US" sz="1800" dirty="0">
                <a:solidFill>
                  <a:schemeClr val="accent3">
                    <a:lumMod val="25000"/>
                  </a:schemeClr>
                </a:solidFill>
                <a:latin typeface="Abadi"/>
              </a:rPr>
              <a:t> </a:t>
            </a:r>
            <a:r>
              <a:rPr lang="en-US" sz="1800" dirty="0" smtClean="0">
                <a:solidFill>
                  <a:schemeClr val="accent3">
                    <a:lumMod val="25000"/>
                  </a:schemeClr>
                </a:solidFill>
                <a:latin typeface="Abadi"/>
              </a:rPr>
              <a:t> - Total payload mass carried by boosters launched by NASA.</a:t>
            </a:r>
          </a:p>
          <a:p>
            <a:pPr marL="0" indent="0">
              <a:lnSpc>
                <a:spcPct val="100000"/>
              </a:lnSpc>
              <a:spcBef>
                <a:spcPts val="1400"/>
              </a:spcBef>
              <a:buNone/>
            </a:pPr>
            <a:r>
              <a:rPr lang="en-US" sz="1800" dirty="0">
                <a:solidFill>
                  <a:schemeClr val="accent3">
                    <a:lumMod val="25000"/>
                  </a:schemeClr>
                </a:solidFill>
                <a:latin typeface="Abadi"/>
              </a:rPr>
              <a:t> </a:t>
            </a:r>
            <a:r>
              <a:rPr lang="en-US" sz="1800" dirty="0" smtClean="0">
                <a:solidFill>
                  <a:schemeClr val="accent3">
                    <a:lumMod val="25000"/>
                  </a:schemeClr>
                </a:solidFill>
                <a:latin typeface="Abadi"/>
              </a:rPr>
              <a:t> - Total no. of successful and failure mission outcomes.</a:t>
            </a:r>
          </a:p>
          <a:p>
            <a:pPr marL="0" indent="0">
              <a:lnSpc>
                <a:spcPct val="100000"/>
              </a:lnSpc>
              <a:spcBef>
                <a:spcPts val="1400"/>
              </a:spcBef>
              <a:buNone/>
            </a:pPr>
            <a:r>
              <a:rPr lang="en-US" sz="1800" dirty="0" smtClean="0">
                <a:solidFill>
                  <a:schemeClr val="accent3">
                    <a:lumMod val="25000"/>
                  </a:schemeClr>
                </a:solidFill>
                <a:latin typeface="Abadi"/>
              </a:rPr>
              <a:t>  - Failed landing outcomes in drone ship their booster versions and launch site names</a:t>
            </a:r>
            <a:r>
              <a:rPr lang="en-US" sz="1800" dirty="0" smtClean="0">
                <a:solidFill>
                  <a:schemeClr val="accent3">
                    <a:lumMod val="25000"/>
                  </a:schemeClr>
                </a:solidFill>
                <a:latin typeface="Abadi"/>
              </a:rPr>
              <a:t>.</a:t>
            </a:r>
          </a:p>
          <a:p>
            <a:pPr marL="0" indent="0">
              <a:lnSpc>
                <a:spcPct val="100000"/>
              </a:lnSpc>
              <a:spcBef>
                <a:spcPts val="1400"/>
              </a:spcBef>
              <a:buNone/>
            </a:pPr>
            <a:r>
              <a:rPr lang="en-US" sz="1800" dirty="0" smtClean="0">
                <a:solidFill>
                  <a:schemeClr val="accent3">
                    <a:lumMod val="25000"/>
                  </a:schemeClr>
                </a:solidFill>
                <a:latin typeface="Abadi"/>
              </a:rPr>
              <a:t> </a:t>
            </a:r>
            <a:endParaRPr lang="en-US" sz="1800" dirty="0" smtClean="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a:t>
            </a:r>
            <a:r>
              <a:rPr lang="en-US" sz="2200" dirty="0">
                <a:solidFill>
                  <a:schemeClr val="accent3">
                    <a:lumMod val="25000"/>
                  </a:schemeClr>
                </a:solidFill>
                <a:latin typeface="Abadi" panose="020B0604020104020204" pitchFamily="34" charset="0"/>
              </a:rPr>
              <a:t>The link for this notebook https://github.com/s-sharma22/project-repo.git</a:t>
            </a:r>
          </a:p>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023" y="1695539"/>
            <a:ext cx="4175587" cy="4161927"/>
          </a:xfrm>
          <a:prstGeom prst="rect">
            <a:avLst/>
          </a:prstGeom>
        </p:spPr>
      </p:pic>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296296" y="1410789"/>
            <a:ext cx="5342709" cy="5016422"/>
          </a:xfrm>
          <a:prstGeom prst="rect">
            <a:avLst/>
          </a:prstGeom>
        </p:spPr>
        <p:txBody>
          <a:bodyPr>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marked all launch sites on map by using markers, circles and lines.</a:t>
            </a:r>
          </a:p>
          <a:p>
            <a:pPr>
              <a:lnSpc>
                <a:spcPct val="100000"/>
              </a:lnSpc>
              <a:spcBef>
                <a:spcPts val="1400"/>
              </a:spcBef>
            </a:pPr>
            <a:r>
              <a:rPr lang="en-US" sz="2200" dirty="0" smtClean="0">
                <a:solidFill>
                  <a:schemeClr val="accent3">
                    <a:lumMod val="25000"/>
                  </a:schemeClr>
                </a:solidFill>
                <a:latin typeface="Abadi" panose="020B0604020104020204" pitchFamily="34" charset="0"/>
              </a:rPr>
              <a:t>Marked the success and failed launches for each site on the map.</a:t>
            </a:r>
          </a:p>
          <a:p>
            <a:pPr>
              <a:lnSpc>
                <a:spcPct val="100000"/>
              </a:lnSpc>
              <a:spcBef>
                <a:spcPts val="1400"/>
              </a:spcBef>
            </a:pPr>
            <a:r>
              <a:rPr lang="en-US" sz="2200" dirty="0" smtClean="0">
                <a:solidFill>
                  <a:schemeClr val="accent3">
                    <a:lumMod val="25000"/>
                  </a:schemeClr>
                </a:solidFill>
                <a:latin typeface="Abadi" panose="020B0604020104020204" pitchFamily="34" charset="0"/>
              </a:rPr>
              <a:t>If the launch was successful we use a green marker and if launch was failed we use a red marker.</a:t>
            </a:r>
          </a:p>
          <a:p>
            <a:pPr>
              <a:lnSpc>
                <a:spcPct val="100000"/>
              </a:lnSpc>
              <a:spcBef>
                <a:spcPts val="1400"/>
              </a:spcBef>
            </a:pPr>
            <a:r>
              <a:rPr lang="en-US" sz="2200" dirty="0" smtClean="0">
                <a:solidFill>
                  <a:schemeClr val="accent3">
                    <a:lumMod val="25000"/>
                  </a:schemeClr>
                </a:solidFill>
                <a:latin typeface="Abadi" panose="020B0604020104020204" pitchFamily="34" charset="0"/>
              </a:rPr>
              <a:t>Calculated the distances between a launch site to its proximities.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Found answers to questions like :</a:t>
            </a:r>
            <a:endParaRPr lang="en-US" sz="2200" dirty="0">
              <a:solidFill>
                <a:schemeClr val="accent3">
                  <a:lumMod val="25000"/>
                </a:schemeClr>
              </a:solidFill>
              <a:latin typeface="Abadi" panose="020B0604020104020204" pitchFamily="34" charset="0"/>
            </a:endParaRPr>
          </a:p>
          <a:p>
            <a:pPr>
              <a:lnSpc>
                <a:spcPct val="100000"/>
              </a:lnSpc>
              <a:spcBef>
                <a:spcPts val="1400"/>
              </a:spcBef>
              <a:buFontTx/>
              <a:buChar char="-"/>
            </a:pPr>
            <a:r>
              <a:rPr lang="en-US" sz="2200" dirty="0" smtClean="0">
                <a:solidFill>
                  <a:schemeClr val="accent3">
                    <a:lumMod val="25000"/>
                  </a:schemeClr>
                </a:solidFill>
                <a:latin typeface="Abadi" panose="020B0604020104020204" pitchFamily="34" charset="0"/>
              </a:rPr>
              <a:t>Are launch sites in close proximity to railways, highways and coastline?</a:t>
            </a:r>
          </a:p>
          <a:p>
            <a:pPr>
              <a:lnSpc>
                <a:spcPct val="100000"/>
              </a:lnSpc>
              <a:spcBef>
                <a:spcPts val="1400"/>
              </a:spcBef>
              <a:buFontTx/>
              <a:buChar char="-"/>
            </a:pPr>
            <a:r>
              <a:rPr lang="en-US" sz="2200" dirty="0" smtClean="0">
                <a:solidFill>
                  <a:schemeClr val="accent3">
                    <a:lumMod val="25000"/>
                  </a:schemeClr>
                </a:solidFill>
                <a:latin typeface="Abadi" panose="020B0604020104020204" pitchFamily="34" charset="0"/>
              </a:rPr>
              <a:t>Do launch sites keep certain distances away from cities?</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36" y="1410789"/>
            <a:ext cx="5583675" cy="4859381"/>
          </a:xfrm>
          <a:prstGeom prst="rect">
            <a:avLst/>
          </a:prstGeom>
        </p:spPr>
      </p:pic>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455805" y="4042360"/>
            <a:ext cx="11002167" cy="2610802"/>
          </a:xfrm>
          <a:prstGeom prst="rect">
            <a:avLst/>
          </a:prstGeom>
        </p:spPr>
        <p:txBody>
          <a:bodyPr vert="horz" lIns="91440" tIns="45720" rIns="91440" bIns="45720" rtlCol="0" anchor="t">
            <a:normAutofit/>
          </a:bodyPr>
          <a:lstStyle/>
          <a:p>
            <a:r>
              <a:rPr lang="en-US" sz="2400" dirty="0" smtClean="0"/>
              <a:t>Built </a:t>
            </a:r>
            <a:r>
              <a:rPr lang="en-US" sz="2400" dirty="0"/>
              <a:t>an interactive dashboard that contains pie charts and scatter plots to analyze data with the </a:t>
            </a:r>
            <a:r>
              <a:rPr lang="en-US" sz="2400" dirty="0" err="1"/>
              <a:t>Plotly</a:t>
            </a:r>
            <a:r>
              <a:rPr lang="en-US" sz="2400" dirty="0"/>
              <a:t> Dash Python </a:t>
            </a:r>
            <a:r>
              <a:rPr lang="en-US" sz="2400" dirty="0" smtClean="0"/>
              <a:t>library</a:t>
            </a:r>
            <a:endParaRPr lang="en-US" sz="2400" dirty="0"/>
          </a:p>
          <a:p>
            <a:r>
              <a:rPr lang="en-US" sz="2400" dirty="0" smtClean="0"/>
              <a:t>Built </a:t>
            </a:r>
            <a:r>
              <a:rPr lang="en-US" sz="2400" dirty="0"/>
              <a:t>a dashboard to analyze launch records interactively with </a:t>
            </a:r>
            <a:r>
              <a:rPr lang="en-US" sz="2400" dirty="0" err="1"/>
              <a:t>Plotly</a:t>
            </a:r>
            <a:r>
              <a:rPr lang="en-US" sz="2400" dirty="0"/>
              <a:t> Dash</a:t>
            </a:r>
            <a:r>
              <a:rPr lang="en-US" sz="2400" dirty="0" smtClean="0"/>
              <a:t>.</a:t>
            </a:r>
          </a:p>
          <a:p>
            <a:r>
              <a:rPr lang="en-US" sz="2400" dirty="0" smtClean="0"/>
              <a:t>Plotted scatter graph to show the relationship between outcome and payload mass.</a:t>
            </a:r>
            <a:endParaRPr lang="en-US" sz="2400" dirty="0"/>
          </a:p>
          <a:p>
            <a:pPr marL="0" indent="0">
              <a:buNone/>
            </a:pPr>
            <a:r>
              <a:rPr lang="en-US" sz="2400" dirty="0" smtClean="0">
                <a:solidFill>
                  <a:schemeClr val="accent3">
                    <a:lumMod val="25000"/>
                  </a:schemeClr>
                </a:solidFill>
                <a:latin typeface="Abadi" panose="020B0604020104020204" pitchFamily="34" charset="0"/>
              </a:rPr>
              <a:t>   The </a:t>
            </a:r>
            <a:r>
              <a:rPr lang="en-US" sz="2400" dirty="0">
                <a:solidFill>
                  <a:schemeClr val="accent3">
                    <a:lumMod val="25000"/>
                  </a:schemeClr>
                </a:solidFill>
                <a:latin typeface="Abadi" panose="020B0604020104020204" pitchFamily="34" charset="0"/>
              </a:rPr>
              <a:t>link for this notebook https://github.com/s-sharma22/project-repo.git</a:t>
            </a:r>
          </a:p>
          <a:p>
            <a:pPr marL="0" indent="0">
              <a:buNone/>
            </a:pPr>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461" y="1464329"/>
            <a:ext cx="5292699" cy="2508216"/>
          </a:xfrm>
          <a:prstGeom prst="rect">
            <a:avLst/>
          </a:prstGeom>
        </p:spPr>
      </p:pic>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235131" y="1489166"/>
            <a:ext cx="7053943" cy="468779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Loaded the data using </a:t>
            </a:r>
            <a:r>
              <a:rPr lang="en-US" sz="2200" dirty="0" err="1" smtClean="0">
                <a:solidFill>
                  <a:schemeClr val="accent3">
                    <a:lumMod val="25000"/>
                  </a:schemeClr>
                </a:solidFill>
                <a:latin typeface="Abadi" panose="020B0604020104020204" pitchFamily="34" charset="0"/>
              </a:rPr>
              <a:t>numpy</a:t>
            </a:r>
            <a:r>
              <a:rPr lang="en-US" sz="2200" dirty="0" smtClean="0">
                <a:solidFill>
                  <a:schemeClr val="accent3">
                    <a:lumMod val="25000"/>
                  </a:schemeClr>
                </a:solidFill>
                <a:latin typeface="Abadi" panose="020B0604020104020204" pitchFamily="34" charset="0"/>
              </a:rPr>
              <a:t> and pandas.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 Transformed the data and split into training and testing set.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 Built different machine learning models and create a </a:t>
            </a:r>
            <a:r>
              <a:rPr lang="en-US" sz="2200" dirty="0" err="1" smtClean="0">
                <a:solidFill>
                  <a:schemeClr val="accent3">
                    <a:lumMod val="25000"/>
                  </a:schemeClr>
                </a:solidFill>
                <a:latin typeface="Abadi" panose="020B0604020104020204" pitchFamily="34" charset="0"/>
              </a:rPr>
              <a:t>GridSearchCV</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 Calculated the accuracy for each method.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 Found best performing classification model</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for this notebook https://github.com/s-sharma22/project-repo.git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3131" y="1371600"/>
            <a:ext cx="4767588" cy="5055611"/>
          </a:xfrm>
          <a:prstGeom prst="rect">
            <a:avLst/>
          </a:prstGeom>
        </p:spPr>
      </p:pic>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364" y="1330036"/>
            <a:ext cx="5500254" cy="5333999"/>
          </a:xfrm>
          <a:prstGeom prst="rect">
            <a:avLst/>
          </a:prstGeom>
        </p:spPr>
      </p:pic>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186101" y="1482436"/>
            <a:ext cx="3932238" cy="3929352"/>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In this scatter plot we observe the relationship between flight number and Launch site.</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Larger the flight number more is the success rate at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8339" y="1482435"/>
            <a:ext cx="7879697" cy="4944775"/>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891248" y="1439559"/>
            <a:ext cx="3932238" cy="2405262"/>
          </a:xfrm>
          <a:prstGeom prst="rect">
            <a:avLst/>
          </a:prstGeom>
        </p:spPr>
        <p:txBody>
          <a:bodyPr>
            <a:normAutofit/>
          </a:bodyPr>
          <a:lstStyle/>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 Payload vs. launch site scatter plot shows for VAFB-SLC launch site there are no rockets launched for heavy payload mass.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18" y="1439557"/>
            <a:ext cx="7412181" cy="4836551"/>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749" y="1541417"/>
            <a:ext cx="7158445" cy="4885794"/>
          </a:xfrm>
          <a:prstGeom prst="rect">
            <a:avLst/>
          </a:prstGeom>
        </p:spPr>
      </p:pic>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1080654" y="1417096"/>
            <a:ext cx="10002981" cy="1353813"/>
          </a:xfrm>
          <a:prstGeom prst="rect">
            <a:avLst/>
          </a:prstGeom>
        </p:spPr>
        <p:txBody>
          <a:bodyPr>
            <a:normAutofit/>
          </a:bodyPr>
          <a:lstStyle/>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Looking at the plot we can see ES-L1, GEO, HEO, SSO, and VLEO are the orbits that have high success rate. The SO has the least success rate amongst the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20" y="2507673"/>
            <a:ext cx="11111346" cy="4098579"/>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451274" y="1501718"/>
            <a:ext cx="3616036" cy="5162317"/>
          </a:xfrm>
          <a:prstGeom prst="rect">
            <a:avLst/>
          </a:prstGeom>
        </p:spPr>
        <p:txBody>
          <a:bodyPr>
            <a:normAutofit/>
          </a:bodyPr>
          <a:lstStyle/>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We observe that in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81" y="1501720"/>
            <a:ext cx="8043149" cy="4925492"/>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0" y="1433945"/>
            <a:ext cx="3228109" cy="4689763"/>
          </a:xfrm>
          <a:prstGeom prst="rect">
            <a:avLst/>
          </a:prstGeom>
        </p:spPr>
        <p:txBody>
          <a:bodyPr>
            <a:normAutofit/>
          </a:bodyPr>
          <a:lstStyle/>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In this plot we observe that with heavy payloads the successful landing rate are more for Polar, LEO and ISS.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142" y="1544553"/>
            <a:ext cx="8592749" cy="4744112"/>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119027" y="1463605"/>
            <a:ext cx="3932238" cy="4963606"/>
          </a:xfrm>
          <a:prstGeom prst="rect">
            <a:avLst/>
          </a:prstGeom>
        </p:spPr>
        <p:txBody>
          <a:bodyPr>
            <a:normAutofit/>
          </a:bodyPr>
          <a:lstStyle/>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This shows that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06" y="1397218"/>
            <a:ext cx="7852821" cy="5144218"/>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34680"/>
            <a:ext cx="9745589" cy="1111539"/>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This query display the names of the unique launch sites in the space mission from the table space x.</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521528"/>
            <a:ext cx="10687961" cy="3905684"/>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84602"/>
            <a:ext cx="9745589" cy="68204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LIKE keyword displays the launch site names which start from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50" y="2166650"/>
            <a:ext cx="10687961" cy="3858923"/>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23844"/>
            <a:ext cx="9745589" cy="1000702"/>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SUM calculates the total payload mass carried by boosters launched by 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11" y="2424545"/>
            <a:ext cx="10972800" cy="3601027"/>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93116"/>
            <a:ext cx="9745589" cy="98684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This query shows the average payload mass carried by booster version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18" y="2272146"/>
            <a:ext cx="10972800" cy="4155066"/>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93116"/>
            <a:ext cx="9745589" cy="959139"/>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We observe that the first successful ground landing occurred in the year 2017.</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08" y="2244435"/>
            <a:ext cx="10515601" cy="4294909"/>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37697"/>
            <a:ext cx="9745589" cy="125008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a:t>
            </a:r>
            <a:r>
              <a:rPr lang="en-US" sz="2200" dirty="0" smtClean="0">
                <a:solidFill>
                  <a:schemeClr val="accent3">
                    <a:lumMod val="25000"/>
                  </a:schemeClr>
                </a:solidFill>
                <a:latin typeface="Abadi"/>
              </a:rPr>
              <a:t>he </a:t>
            </a:r>
            <a:r>
              <a:rPr lang="en-US" sz="2200" dirty="0">
                <a:solidFill>
                  <a:schemeClr val="accent3">
                    <a:lumMod val="25000"/>
                  </a:schemeClr>
                </a:solidFill>
                <a:latin typeface="Abadi"/>
              </a:rPr>
              <a:t>names of boosters which have successfully landed on drone ship and had payload mass greater than 4000 but less than </a:t>
            </a:r>
            <a:r>
              <a:rPr lang="en-US" sz="2200" dirty="0" smtClean="0">
                <a:solidFill>
                  <a:schemeClr val="accent3">
                    <a:lumMod val="25000"/>
                  </a:schemeClr>
                </a:solidFill>
                <a:latin typeface="Abadi"/>
              </a:rPr>
              <a:t>6000 are displayed through this query.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69" y="2687782"/>
            <a:ext cx="10978645" cy="3879274"/>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278970" y="1456840"/>
            <a:ext cx="11716718" cy="5641384"/>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smtClean="0">
                <a:solidFill>
                  <a:schemeClr val="accent3">
                    <a:lumMod val="25000"/>
                  </a:schemeClr>
                </a:solidFill>
                <a:latin typeface="Abadi" panose="020B0604020104020204" pitchFamily="34" charset="0"/>
              </a:rPr>
              <a:t> Summary </a:t>
            </a:r>
            <a:r>
              <a:rPr lang="en-US" b="1" dirty="0">
                <a:solidFill>
                  <a:schemeClr val="accent3">
                    <a:lumMod val="25000"/>
                  </a:schemeClr>
                </a:solidFill>
                <a:latin typeface="Abadi" panose="020B0604020104020204" pitchFamily="34" charset="0"/>
              </a:rPr>
              <a:t>of </a:t>
            </a:r>
            <a:r>
              <a:rPr lang="en-US" b="1" dirty="0" smtClean="0">
                <a:solidFill>
                  <a:schemeClr val="accent3">
                    <a:lumMod val="25000"/>
                  </a:schemeClr>
                </a:solidFill>
                <a:latin typeface="Abadi" panose="020B0604020104020204" pitchFamily="34" charset="0"/>
              </a:rPr>
              <a:t>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a:t>
            </a:r>
            <a:r>
              <a:rPr lang="en-US" sz="2400" dirty="0" smtClean="0">
                <a:solidFill>
                  <a:schemeClr val="accent3">
                    <a:lumMod val="25000"/>
                  </a:schemeClr>
                </a:solidFill>
                <a:latin typeface="+mn-lt"/>
              </a:rPr>
              <a:t>Data Collection with API and Web Scrapping</a:t>
            </a:r>
          </a:p>
          <a:p>
            <a:pPr marL="0" indent="0">
              <a:lnSpc>
                <a:spcPct val="100000"/>
              </a:lnSpc>
              <a:spcBef>
                <a:spcPts val="1400"/>
              </a:spcBef>
              <a:buNone/>
            </a:pPr>
            <a:r>
              <a:rPr lang="en-US" sz="2400" dirty="0">
                <a:solidFill>
                  <a:schemeClr val="accent3">
                    <a:lumMod val="25000"/>
                  </a:schemeClr>
                </a:solidFill>
                <a:latin typeface="+mn-lt"/>
              </a:rPr>
              <a:t> </a:t>
            </a:r>
            <a:r>
              <a:rPr lang="en-US" sz="2400" dirty="0" smtClean="0">
                <a:solidFill>
                  <a:schemeClr val="accent3">
                    <a:lumMod val="25000"/>
                  </a:schemeClr>
                </a:solidFill>
                <a:latin typeface="+mn-lt"/>
              </a:rPr>
              <a:t> Data Wrangling</a:t>
            </a:r>
          </a:p>
          <a:p>
            <a:pPr marL="0" indent="0">
              <a:lnSpc>
                <a:spcPct val="100000"/>
              </a:lnSpc>
              <a:spcBef>
                <a:spcPts val="1400"/>
              </a:spcBef>
              <a:buNone/>
            </a:pPr>
            <a:r>
              <a:rPr lang="en-US" sz="2400" dirty="0" smtClean="0">
                <a:solidFill>
                  <a:schemeClr val="accent3">
                    <a:lumMod val="25000"/>
                  </a:schemeClr>
                </a:solidFill>
                <a:latin typeface="+mn-lt"/>
              </a:rPr>
              <a:t>  Exploratory Data Analysis Using SQL and Data Visualization</a:t>
            </a:r>
          </a:p>
          <a:p>
            <a:pPr marL="0" indent="0">
              <a:lnSpc>
                <a:spcPct val="100000"/>
              </a:lnSpc>
              <a:spcBef>
                <a:spcPts val="1400"/>
              </a:spcBef>
              <a:buNone/>
            </a:pPr>
            <a:r>
              <a:rPr lang="en-US" sz="2400" dirty="0">
                <a:solidFill>
                  <a:schemeClr val="accent3">
                    <a:lumMod val="25000"/>
                  </a:schemeClr>
                </a:solidFill>
                <a:latin typeface="+mn-lt"/>
              </a:rPr>
              <a:t> </a:t>
            </a:r>
            <a:r>
              <a:rPr lang="en-US" sz="2400" dirty="0" smtClean="0">
                <a:solidFill>
                  <a:schemeClr val="accent3">
                    <a:lumMod val="25000"/>
                  </a:schemeClr>
                </a:solidFill>
                <a:latin typeface="+mn-lt"/>
              </a:rPr>
              <a:t> Interactive Visual Analytics</a:t>
            </a:r>
          </a:p>
          <a:p>
            <a:pPr marL="0" indent="0">
              <a:lnSpc>
                <a:spcPct val="100000"/>
              </a:lnSpc>
              <a:spcBef>
                <a:spcPts val="1400"/>
              </a:spcBef>
              <a:buNone/>
            </a:pPr>
            <a:r>
              <a:rPr lang="en-US" sz="2400" dirty="0" smtClean="0">
                <a:solidFill>
                  <a:schemeClr val="accent3">
                    <a:lumMod val="25000"/>
                  </a:schemeClr>
                </a:solidFill>
                <a:latin typeface="+mn-lt"/>
              </a:rPr>
              <a:t>  Machine Learning Prediction</a:t>
            </a:r>
          </a:p>
          <a:p>
            <a:pPr marL="0" indent="0">
              <a:lnSpc>
                <a:spcPct val="100000"/>
              </a:lnSpc>
              <a:spcBef>
                <a:spcPts val="1400"/>
              </a:spcBef>
              <a:buNone/>
            </a:pPr>
            <a:endParaRPr lang="en-US" sz="2000" dirty="0" smtClean="0">
              <a:solidFill>
                <a:schemeClr val="accent3">
                  <a:lumMod val="25000"/>
                </a:schemeClr>
              </a:solidFill>
              <a:latin typeface="+mn-lt"/>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b="1" dirty="0" smtClean="0">
                <a:solidFill>
                  <a:schemeClr val="accent3">
                    <a:lumMod val="25000"/>
                  </a:schemeClr>
                </a:solidFill>
                <a:latin typeface="Abadi" panose="020B0604020104020204" pitchFamily="34" charset="0"/>
              </a:rPr>
              <a:t>Summary </a:t>
            </a:r>
            <a:r>
              <a:rPr lang="en-US" b="1" dirty="0">
                <a:solidFill>
                  <a:schemeClr val="accent3">
                    <a:lumMod val="25000"/>
                  </a:schemeClr>
                </a:solidFill>
                <a:latin typeface="Abadi" panose="020B0604020104020204" pitchFamily="34" charset="0"/>
              </a:rPr>
              <a:t>of all </a:t>
            </a:r>
            <a:r>
              <a:rPr lang="en-US" b="1" dirty="0" smtClean="0">
                <a:solidFill>
                  <a:schemeClr val="accent3">
                    <a:lumMod val="25000"/>
                  </a:schemeClr>
                </a:solidFill>
                <a:latin typeface="Abadi" panose="020B0604020104020204" pitchFamily="34" charset="0"/>
              </a:rPr>
              <a:t>results</a:t>
            </a:r>
          </a:p>
          <a:p>
            <a:pPr>
              <a:lnSpc>
                <a:spcPct val="100000"/>
              </a:lnSpc>
              <a:spcBef>
                <a:spcPts val="1400"/>
              </a:spcBef>
            </a:pPr>
            <a:r>
              <a:rPr lang="en-US" sz="2200" dirty="0" smtClean="0">
                <a:solidFill>
                  <a:schemeClr val="accent3">
                    <a:lumMod val="25000"/>
                  </a:schemeClr>
                </a:solidFill>
                <a:latin typeface="Abadi" panose="020B0604020104020204" pitchFamily="34" charset="0"/>
              </a:rPr>
              <a:t>Exploratory </a:t>
            </a:r>
            <a:r>
              <a:rPr lang="en-US" sz="2200" dirty="0">
                <a:solidFill>
                  <a:schemeClr val="accent3">
                    <a:lumMod val="25000"/>
                  </a:schemeClr>
                </a:solidFill>
                <a:latin typeface="Abadi" panose="020B0604020104020204" pitchFamily="34" charset="0"/>
              </a:rPr>
              <a:t>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0" indent="0">
              <a:lnSpc>
                <a:spcPct val="100000"/>
              </a:lnSpc>
              <a:spcBef>
                <a:spcPts val="1400"/>
              </a:spcBef>
              <a:buNone/>
            </a:pPr>
            <a:endParaRPr lang="en-US" sz="2600" dirty="0">
              <a:solidFill>
                <a:schemeClr val="tx1"/>
              </a:solidFill>
              <a:latin typeface="+mn-lt"/>
            </a:endParaRPr>
          </a:p>
          <a:p>
            <a:pPr marL="0" indent="0">
              <a:lnSpc>
                <a:spcPct val="100000"/>
              </a:lnSpc>
              <a:spcBef>
                <a:spcPts val="1400"/>
              </a:spcBef>
              <a:buNone/>
            </a:pPr>
            <a:endParaRPr lang="en-US" sz="2600" dirty="0">
              <a:solidFill>
                <a:schemeClr val="tx1"/>
              </a:solidFill>
              <a:latin typeface="+mn-lt"/>
            </a:endParaRPr>
          </a:p>
          <a:p>
            <a:pPr marL="0" indent="0">
              <a:lnSpc>
                <a:spcPct val="100000"/>
              </a:lnSpc>
              <a:spcBef>
                <a:spcPts val="1400"/>
              </a:spcBef>
              <a:buNone/>
            </a:pPr>
            <a:r>
              <a:rPr lang="en-US" sz="2000" dirty="0" smtClean="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054" y="1456839"/>
            <a:ext cx="5833951" cy="4839457"/>
          </a:xfrm>
          <a:prstGeom prst="rect">
            <a:avLst/>
          </a:prstGeom>
        </p:spPr>
      </p:pic>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4" y="1321098"/>
            <a:ext cx="11319163" cy="5106113"/>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06970"/>
            <a:ext cx="9745589" cy="95913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Using MAX function in sub query we can determine the </a:t>
            </a:r>
            <a:r>
              <a:rPr lang="en-US" sz="2200" dirty="0">
                <a:solidFill>
                  <a:schemeClr val="accent3">
                    <a:lumMod val="25000"/>
                  </a:schemeClr>
                </a:solidFill>
                <a:latin typeface="Abadi" panose="020B0604020104020204" pitchFamily="34" charset="0"/>
              </a:rPr>
              <a:t>names of the booster which have carried the maximum payload </a:t>
            </a:r>
            <a:r>
              <a:rPr lang="en-US" sz="2200" dirty="0" smtClean="0">
                <a:solidFill>
                  <a:schemeClr val="accent3">
                    <a:lumMod val="25000"/>
                  </a:schemeClr>
                </a:solidFill>
                <a:latin typeface="Abadi" panose="020B0604020104020204" pitchFamily="34" charset="0"/>
              </a:rPr>
              <a:t>mass.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73" y="2466109"/>
            <a:ext cx="11346872" cy="4114800"/>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0" y="1087699"/>
            <a:ext cx="11416146" cy="5430982"/>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30036"/>
            <a:ext cx="9745589" cy="886691"/>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Used GROUP BY and ORDER BY clause to display landing outcomes in descending order.</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243282"/>
            <a:ext cx="10287000" cy="4183929"/>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With </a:t>
            </a:r>
            <a:r>
              <a:rPr lang="en-US" dirty="0">
                <a:solidFill>
                  <a:srgbClr val="0B49CB"/>
                </a:solidFill>
                <a:latin typeface="Abadi"/>
              </a:rPr>
              <a:t>A</a:t>
            </a:r>
            <a:r>
              <a:rPr lang="en-US" dirty="0" smtClean="0">
                <a:solidFill>
                  <a:srgbClr val="0B49CB"/>
                </a:solidFill>
                <a:latin typeface="Abadi"/>
              </a:rPr>
              <a:t>ll </a:t>
            </a:r>
            <a:r>
              <a:rPr lang="en-US" dirty="0">
                <a:solidFill>
                  <a:srgbClr val="0B49CB"/>
                </a:solidFill>
                <a:latin typeface="Abadi"/>
              </a:rPr>
              <a:t>L</a:t>
            </a:r>
            <a:r>
              <a:rPr lang="en-US" dirty="0" smtClean="0">
                <a:solidFill>
                  <a:srgbClr val="0B49CB"/>
                </a:solidFill>
                <a:latin typeface="Abadi"/>
              </a:rPr>
              <a:t>aunch </a:t>
            </a:r>
            <a:r>
              <a:rPr lang="en-US" dirty="0">
                <a:solidFill>
                  <a:srgbClr val="0B49CB"/>
                </a:solidFill>
                <a:latin typeface="Abadi"/>
              </a:rPr>
              <a:t>S</a:t>
            </a:r>
            <a:r>
              <a:rPr lang="en-US" dirty="0" smtClean="0">
                <a:solidFill>
                  <a:srgbClr val="0B49CB"/>
                </a:solidFill>
                <a:latin typeface="Abadi"/>
              </a:rPr>
              <a:t>ites</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54728"/>
            <a:ext cx="11111346" cy="5098472"/>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With Color Labels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551710"/>
            <a:ext cx="10909371" cy="4875502"/>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Distances between Launch Site to Its Proximities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91" y="1413165"/>
            <a:ext cx="11430000" cy="5014046"/>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Percentage of Launch Sites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90" y="1471746"/>
            <a:ext cx="11069782" cy="5136872"/>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185980" y="1425844"/>
            <a:ext cx="11623727" cy="5315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0" indent="0">
              <a:spcBef>
                <a:spcPts val="1400"/>
              </a:spcBef>
              <a:buNone/>
            </a:pPr>
            <a:r>
              <a:rPr lang="en-US" sz="2000" dirty="0" smtClean="0">
                <a:solidFill>
                  <a:schemeClr val="tx1"/>
                </a:solidFill>
                <a:latin typeface="+mn-lt"/>
              </a:rPr>
              <a:t>We will predict if the Falcon 9 first stage will land successfully. </a:t>
            </a:r>
            <a:r>
              <a:rPr lang="en-US" sz="2000" dirty="0" err="1" smtClean="0">
                <a:solidFill>
                  <a:schemeClr val="tx1"/>
                </a:solidFill>
                <a:latin typeface="+mn-lt"/>
              </a:rPr>
              <a:t>SpaceX</a:t>
            </a:r>
            <a:r>
              <a:rPr lang="en-US" sz="2000" dirty="0" smtClean="0">
                <a:solidFill>
                  <a:schemeClr val="tx1"/>
                </a:solidFill>
                <a:latin typeface="+mn-lt"/>
              </a:rPr>
              <a:t> advertises Falcon 9 rocket launches on its website with a cost of 62 million dollars; other providers cost upward of 165 million dollars each, much of the savings is because </a:t>
            </a:r>
            <a:r>
              <a:rPr lang="en-US" sz="2000" dirty="0" err="1" smtClean="0">
                <a:solidFill>
                  <a:schemeClr val="tx1"/>
                </a:solidFill>
                <a:latin typeface="+mn-lt"/>
              </a:rPr>
              <a:t>SpaceX</a:t>
            </a:r>
            <a:r>
              <a:rPr lang="en-US" sz="2000" dirty="0" smtClean="0">
                <a:solidFill>
                  <a:schemeClr val="tx1"/>
                </a:solidFill>
                <a:latin typeface="+mn-lt"/>
              </a:rPr>
              <a:t> can reuse the first stage. Therefore if we can determine if the first stage will land, we can determine the cost of a launch. This information can be used if an alternate company wants to bid against </a:t>
            </a:r>
            <a:r>
              <a:rPr lang="en-US" sz="2000" dirty="0" err="1" smtClean="0">
                <a:solidFill>
                  <a:schemeClr val="tx1"/>
                </a:solidFill>
                <a:latin typeface="+mn-lt"/>
              </a:rPr>
              <a:t>SpaceX</a:t>
            </a:r>
            <a:r>
              <a:rPr lang="en-US" sz="2000" dirty="0" smtClean="0">
                <a:solidFill>
                  <a:schemeClr val="tx1"/>
                </a:solidFill>
                <a:latin typeface="+mn-lt"/>
              </a:rPr>
              <a:t> for a rocket launch. </a:t>
            </a:r>
          </a:p>
          <a:p>
            <a:pPr marL="0" indent="0">
              <a:spcBef>
                <a:spcPts val="1400"/>
              </a:spcBef>
              <a:buNone/>
            </a:pPr>
            <a:endParaRPr lang="en-US" sz="20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marL="0" indent="0">
              <a:spcBef>
                <a:spcPts val="1400"/>
              </a:spcBef>
              <a:buNone/>
            </a:pPr>
            <a:r>
              <a:rPr lang="en-US" sz="2000" dirty="0">
                <a:solidFill>
                  <a:schemeClr val="accent3">
                    <a:lumMod val="25000"/>
                  </a:schemeClr>
                </a:solidFill>
                <a:latin typeface="+mn-lt"/>
              </a:rPr>
              <a:t> </a:t>
            </a:r>
            <a:r>
              <a:rPr lang="en-US" sz="2000" dirty="0" smtClean="0">
                <a:solidFill>
                  <a:schemeClr val="accent3">
                    <a:lumMod val="25000"/>
                  </a:schemeClr>
                </a:solidFill>
                <a:latin typeface="+mn-lt"/>
              </a:rPr>
              <a:t>   Factors which determine the successful rocket landing.</a:t>
            </a:r>
          </a:p>
          <a:p>
            <a:pPr marL="0" indent="0">
              <a:spcBef>
                <a:spcPts val="1400"/>
              </a:spcBef>
              <a:buNone/>
            </a:pPr>
            <a:r>
              <a:rPr lang="en-US" sz="2000" dirty="0">
                <a:solidFill>
                  <a:schemeClr val="accent3">
                    <a:lumMod val="25000"/>
                  </a:schemeClr>
                </a:solidFill>
                <a:latin typeface="+mn-lt"/>
              </a:rPr>
              <a:t> </a:t>
            </a:r>
            <a:r>
              <a:rPr lang="en-US" sz="2000" dirty="0" smtClean="0">
                <a:solidFill>
                  <a:schemeClr val="accent3">
                    <a:lumMod val="25000"/>
                  </a:schemeClr>
                </a:solidFill>
                <a:latin typeface="+mn-lt"/>
              </a:rPr>
              <a:t>   Factors on which the launch success rate may depend.</a:t>
            </a:r>
            <a:r>
              <a:rPr lang="en-US" sz="2000" dirty="0" smtClean="0">
                <a:solidFill>
                  <a:schemeClr val="accent3">
                    <a:lumMod val="25000"/>
                  </a:schemeClr>
                </a:solidFill>
                <a:latin typeface="Abadi" panose="020B0604020104020204" pitchFamily="34" charset="0"/>
              </a:rPr>
              <a:t> </a:t>
            </a:r>
          </a:p>
          <a:p>
            <a:pPr>
              <a:spcBef>
                <a:spcPts val="1400"/>
              </a:spcBef>
            </a:pPr>
            <a:endParaRPr lang="en-US" sz="2000" dirty="0" smtClean="0">
              <a:solidFill>
                <a:schemeClr val="accent3">
                  <a:lumMod val="25000"/>
                </a:schemeClr>
              </a:solidFill>
              <a:latin typeface="Abadi" panose="020B0604020104020204" pitchFamily="34" charset="0"/>
            </a:endParaRPr>
          </a:p>
          <a:p>
            <a:pPr>
              <a:spcBef>
                <a:spcPts val="1400"/>
              </a:spcBef>
            </a:pPr>
            <a:endParaRPr lang="en-US" sz="2200" dirty="0" smtClean="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636" y="3226526"/>
            <a:ext cx="5234369" cy="3515237"/>
          </a:xfrm>
          <a:prstGeom prst="rect">
            <a:avLst/>
          </a:prstGeom>
        </p:spPr>
      </p:pic>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with highest launch success ratio </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52" y="1559210"/>
            <a:ext cx="11083899" cy="5020402"/>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and Launch Outcome for all sites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 y="1551709"/>
            <a:ext cx="11313883" cy="4888159"/>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443345" y="1383999"/>
            <a:ext cx="10842266" cy="1192946"/>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Decision Tree classifier model has the highest classification accuracy of 0.873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31" y="1967345"/>
            <a:ext cx="11052842" cy="4585854"/>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387927" y="1440873"/>
            <a:ext cx="3103418" cy="231370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confusion matrix </a:t>
            </a:r>
            <a:r>
              <a:rPr lang="en-US" sz="2200" dirty="0" smtClean="0">
                <a:solidFill>
                  <a:schemeClr val="accent3">
                    <a:lumMod val="25000"/>
                  </a:schemeClr>
                </a:solidFill>
                <a:latin typeface="Abadi" panose="020B0604020104020204" pitchFamily="34" charset="0"/>
              </a:rPr>
              <a:t> here visualize and summarize the performance of the decision tree classifier.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310" y="1287174"/>
            <a:ext cx="8243454" cy="5140037"/>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473271"/>
            <a:ext cx="11089480" cy="4552301"/>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Low weighted payloads performed better than heavier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success rate at the launch site is directly proportional to flight number.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launch success rate increased every year.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ES-L1, GEO, HEO, SSO and VLEO had the most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KSC LC-39A had the most successful launches.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best machine learning algorithm is the decision tree classifier with highest accuracy.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collected from Space X API and by using Web Scrapping.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Use of one hot encoding to convert outcomes into values.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Standardize and split the data and find best methods for classification.</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91440"/>
            <a:ext cx="6844937" cy="2535984"/>
          </a:xfrm>
          <a:prstGeom prst="rect">
            <a:avLst/>
          </a:prstGeom>
        </p:spPr>
      </p:pic>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
            </a:r>
            <a:r>
              <a:rPr lang="en-US" sz="2200" dirty="0" smtClean="0">
                <a:solidFill>
                  <a:schemeClr val="accent3">
                    <a:lumMod val="25000"/>
                  </a:schemeClr>
                </a:solidFill>
                <a:latin typeface="Abadi" panose="020B0604020104020204" pitchFamily="34" charset="0"/>
              </a:rPr>
              <a:t>ata </a:t>
            </a:r>
            <a:r>
              <a:rPr lang="en-US" sz="2200" dirty="0">
                <a:solidFill>
                  <a:schemeClr val="accent3">
                    <a:lumMod val="25000"/>
                  </a:schemeClr>
                </a:solidFill>
                <a:latin typeface="Abadi" panose="020B0604020104020204" pitchFamily="34" charset="0"/>
              </a:rPr>
              <a:t>sets were </a:t>
            </a:r>
            <a:r>
              <a:rPr lang="en-US" sz="2200" dirty="0" smtClean="0">
                <a:solidFill>
                  <a:schemeClr val="accent3">
                    <a:lumMod val="25000"/>
                  </a:schemeClr>
                </a:solidFill>
                <a:latin typeface="Abadi" panose="020B0604020104020204" pitchFamily="34" charset="0"/>
              </a:rPr>
              <a:t>collected by following methods: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 Data was collected using get request to the Space X API.</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  - Decoded the response content as a </a:t>
            </a:r>
            <a:r>
              <a:rPr lang="en-US" sz="2000" dirty="0" err="1" smtClean="0">
                <a:solidFill>
                  <a:schemeClr val="accent3">
                    <a:lumMod val="25000"/>
                  </a:schemeClr>
                </a:solidFill>
                <a:latin typeface="Abadi" panose="020B0604020104020204" pitchFamily="34" charset="0"/>
              </a:rPr>
              <a:t>Json</a:t>
            </a:r>
            <a:r>
              <a:rPr lang="en-US" sz="2000" dirty="0" smtClean="0">
                <a:solidFill>
                  <a:schemeClr val="accent3">
                    <a:lumMod val="25000"/>
                  </a:schemeClr>
                </a:solidFill>
                <a:latin typeface="Abadi" panose="020B0604020104020204" pitchFamily="34" charset="0"/>
              </a:rPr>
              <a:t> and turn it into Pandas data frame.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  - We cleaned the data and removed the missing values by using replace() function to replace nan values.</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smtClean="0">
                <a:solidFill>
                  <a:schemeClr val="accent3">
                    <a:lumMod val="25000"/>
                  </a:schemeClr>
                </a:solidFill>
                <a:latin typeface="Abadi" panose="020B0604020104020204" pitchFamily="34" charset="0"/>
              </a:rPr>
              <a:t>   -  Use web scraping with Beautiful Soup to extract Falcon 9 launch records HTML table.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  -   Finally parse the table and convert it into pandas data frame.</a:t>
            </a: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085" y="195943"/>
            <a:ext cx="4223657" cy="2651760"/>
          </a:xfrm>
          <a:prstGeom prst="rect">
            <a:avLst/>
          </a:prstGeom>
        </p:spPr>
      </p:pic>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used get request to 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and clean the requested data by using basic data wrangling and formatting.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link for this </a:t>
            </a:r>
            <a:r>
              <a:rPr lang="en-US" sz="2200" dirty="0">
                <a:solidFill>
                  <a:schemeClr val="accent3">
                    <a:lumMod val="25000"/>
                  </a:schemeClr>
                </a:solidFill>
                <a:latin typeface="Abadi" panose="020B0604020104020204" pitchFamily="34" charset="0"/>
              </a:rPr>
              <a:t>notebook https://github.com/s-sharma22/project-repo.git</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279" y="1567543"/>
            <a:ext cx="5961350" cy="4458607"/>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4386443"/>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Performed web scraping to collect Falcon 9 historical launch records by using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for this notebook https://github.com/s-sharma22/project-repo.git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055" y="1436915"/>
            <a:ext cx="6984920" cy="4741816"/>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1580</TotalTime>
  <Words>1645</Words>
  <Application>Microsoft Office PowerPoint</Application>
  <PresentationFormat>Custom</PresentationFormat>
  <Paragraphs>253</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Pranjal Dubey</cp:lastModifiedBy>
  <cp:revision>233</cp:revision>
  <dcterms:created xsi:type="dcterms:W3CDTF">2021-04-29T18:58:34Z</dcterms:created>
  <dcterms:modified xsi:type="dcterms:W3CDTF">2023-01-01T12:26:56Z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